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ERSONAL SHOPPER"/>
          <p:cNvSpPr txBox="1"/>
          <p:nvPr>
            <p:ph type="ctrTitle"/>
          </p:nvPr>
        </p:nvSpPr>
        <p:spPr>
          <a:xfrm>
            <a:off x="1778000" y="5311736"/>
            <a:ext cx="20828000" cy="2243553"/>
          </a:xfrm>
          <a:prstGeom prst="rect">
            <a:avLst/>
          </a:prstGeom>
        </p:spPr>
        <p:txBody>
          <a:bodyPr/>
          <a:lstStyle>
            <a:lvl1pPr>
              <a:defRPr sz="12400"/>
            </a:lvl1pPr>
          </a:lstStyle>
          <a:p>
            <a:pPr/>
            <a:r>
              <a:t>PERSONAL SHOPPER</a:t>
            </a:r>
          </a:p>
        </p:txBody>
      </p:sp>
      <p:sp>
        <p:nvSpPr>
          <p:cNvPr id="120" name="이미지 분석 B반 이수진…"/>
          <p:cNvSpPr txBox="1"/>
          <p:nvPr>
            <p:ph type="subTitle" sz="quarter" idx="1"/>
          </p:nvPr>
        </p:nvSpPr>
        <p:spPr>
          <a:xfrm>
            <a:off x="1778000" y="9181880"/>
            <a:ext cx="20828000" cy="1587501"/>
          </a:xfrm>
          <a:prstGeom prst="rect">
            <a:avLst/>
          </a:prstGeom>
        </p:spPr>
        <p:txBody>
          <a:bodyPr/>
          <a:lstStyle/>
          <a:p>
            <a:pPr lvl="1">
              <a:defRPr sz="3400"/>
            </a:pPr>
            <a:r>
              <a:t>이미지 분석 B반 이수진</a:t>
            </a:r>
          </a:p>
          <a:p>
            <a:pPr lvl="1">
              <a:defRPr sz="3400"/>
            </a:pPr>
            <a:r>
              <a:t>2020 4 13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8706" y="2917404"/>
            <a:ext cx="3208914" cy="3208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1817" t="5765" r="4970" b="25899"/>
          <a:stretch>
            <a:fillRect/>
          </a:stretch>
        </p:blipFill>
        <p:spPr>
          <a:xfrm>
            <a:off x="14089710" y="2877211"/>
            <a:ext cx="2991082" cy="3289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0" t="9622" r="0" b="19120"/>
          <a:stretch>
            <a:fillRect/>
          </a:stretch>
        </p:blipFill>
        <p:spPr>
          <a:xfrm>
            <a:off x="18123047" y="2921859"/>
            <a:ext cx="2991050" cy="320009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취향?"/>
          <p:cNvSpPr txBox="1"/>
          <p:nvPr/>
        </p:nvSpPr>
        <p:spPr>
          <a:xfrm>
            <a:off x="4328004" y="4225824"/>
            <a:ext cx="98526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취향?</a:t>
            </a:r>
          </a:p>
        </p:txBody>
      </p:sp>
      <p:sp>
        <p:nvSpPr>
          <p:cNvPr id="160" name="스타일?"/>
          <p:cNvSpPr txBox="1"/>
          <p:nvPr/>
        </p:nvSpPr>
        <p:spPr>
          <a:xfrm>
            <a:off x="4163221" y="9173462"/>
            <a:ext cx="1314832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스타일?</a:t>
            </a:r>
          </a:p>
        </p:txBody>
      </p:sp>
      <p:pic>
        <p:nvPicPr>
          <p:cNvPr id="161" name="IMG_8700.PNG" descr="IMG_8700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39497"/>
          <a:stretch>
            <a:fillRect/>
          </a:stretch>
        </p:blipFill>
        <p:spPr>
          <a:xfrm>
            <a:off x="9681038" y="7162067"/>
            <a:ext cx="3524302" cy="461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G_8702.PNG" descr="IMG_8702.PNG"/>
          <p:cNvPicPr>
            <a:picLocks noChangeAspect="1"/>
          </p:cNvPicPr>
          <p:nvPr/>
        </p:nvPicPr>
        <p:blipFill>
          <a:blip r:embed="rId6">
            <a:extLst/>
          </a:blip>
          <a:srcRect l="0" t="0" r="0" b="39370"/>
          <a:stretch>
            <a:fillRect/>
          </a:stretch>
        </p:blipFill>
        <p:spPr>
          <a:xfrm>
            <a:off x="13768792" y="7157106"/>
            <a:ext cx="3524343" cy="4624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G_8703.PNG" descr="IMG_8703.PNG"/>
          <p:cNvPicPr>
            <a:picLocks noChangeAspect="1"/>
          </p:cNvPicPr>
          <p:nvPr/>
        </p:nvPicPr>
        <p:blipFill>
          <a:blip r:embed="rId7">
            <a:extLst/>
          </a:blip>
          <a:srcRect l="0" t="0" r="0" b="38750"/>
          <a:stretch>
            <a:fillRect/>
          </a:stretch>
        </p:blipFill>
        <p:spPr>
          <a:xfrm>
            <a:off x="17856545" y="7133690"/>
            <a:ext cx="3524231" cy="4671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주요 기능"/>
          <p:cNvSpPr txBox="1"/>
          <p:nvPr/>
        </p:nvSpPr>
        <p:spPr>
          <a:xfrm>
            <a:off x="11422760" y="2633649"/>
            <a:ext cx="1538479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주요 기능</a:t>
            </a:r>
          </a:p>
        </p:txBody>
      </p:sp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107" y="3564980"/>
            <a:ext cx="8251042" cy="8773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화면 기록 2020-04-13 오전 8.32.45.mov" descr="화면 기록 2020-04-13 오전 8.32.45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3745877" y="3245007"/>
            <a:ext cx="9168647" cy="9413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3332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etric Learn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Metric Learning</a:t>
            </a:r>
          </a:p>
          <a:p>
            <a:pPr>
              <a:defRPr sz="10000"/>
            </a:pPr>
            <a:r>
              <a:t>Few-shot Learning</a:t>
            </a:r>
          </a:p>
        </p:txBody>
      </p:sp>
      <p:sp>
        <p:nvSpPr>
          <p:cNvPr id="170" name="기술적인 구현 방법"/>
          <p:cNvSpPr txBox="1"/>
          <p:nvPr/>
        </p:nvSpPr>
        <p:spPr>
          <a:xfrm>
            <a:off x="10710672" y="2633649"/>
            <a:ext cx="296265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기술적인 구현 방법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etric Learn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Metric Learning</a:t>
            </a:r>
          </a:p>
          <a:p>
            <a:pPr>
              <a:defRPr sz="10000"/>
            </a:pPr>
            <a:r>
              <a:t>Few-shot Learning</a:t>
            </a:r>
          </a:p>
        </p:txBody>
      </p:sp>
      <p:sp>
        <p:nvSpPr>
          <p:cNvPr id="173" name="기술적인 구현 방법"/>
          <p:cNvSpPr txBox="1"/>
          <p:nvPr/>
        </p:nvSpPr>
        <p:spPr>
          <a:xfrm>
            <a:off x="10710672" y="2633649"/>
            <a:ext cx="296265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기술적인 구현 방법</a:t>
            </a:r>
          </a:p>
        </p:txBody>
      </p:sp>
      <p:sp>
        <p:nvSpPr>
          <p:cNvPr id="174" name="거리를 학습; 어떤 자로 재야하는가?"/>
          <p:cNvSpPr txBox="1"/>
          <p:nvPr/>
        </p:nvSpPr>
        <p:spPr>
          <a:xfrm>
            <a:off x="9457182" y="4679995"/>
            <a:ext cx="546963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거리를 학습; 어떤 자로 재야하는가?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Metric Learn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Metric Learning</a:t>
            </a:r>
          </a:p>
          <a:p>
            <a:pPr>
              <a:defRPr sz="10000"/>
            </a:pPr>
            <a:r>
              <a:t>Few-shot Learning</a:t>
            </a:r>
          </a:p>
        </p:txBody>
      </p:sp>
      <p:sp>
        <p:nvSpPr>
          <p:cNvPr id="177" name="기술적인 구현 방법"/>
          <p:cNvSpPr txBox="1"/>
          <p:nvPr/>
        </p:nvSpPr>
        <p:spPr>
          <a:xfrm>
            <a:off x="10710672" y="2633649"/>
            <a:ext cx="296265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기술적인 구현 방법</a:t>
            </a:r>
          </a:p>
        </p:txBody>
      </p:sp>
      <p:sp>
        <p:nvSpPr>
          <p:cNvPr id="178" name="거리를 학습; 어떤 자로 재야하는가?"/>
          <p:cNvSpPr txBox="1"/>
          <p:nvPr/>
        </p:nvSpPr>
        <p:spPr>
          <a:xfrm>
            <a:off x="9457182" y="4679995"/>
            <a:ext cx="546963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거리를 학습; 어떤 자로 재야하는가?</a:t>
            </a:r>
          </a:p>
        </p:txBody>
      </p:sp>
      <p:sp>
        <p:nvSpPr>
          <p:cNvPr id="179" name="적은 양의 데이터로 학습"/>
          <p:cNvSpPr txBox="1"/>
          <p:nvPr/>
        </p:nvSpPr>
        <p:spPr>
          <a:xfrm>
            <a:off x="10328148" y="8622121"/>
            <a:ext cx="372770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적은 양의 데이터로 학습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기술적인 구현 방법"/>
          <p:cNvSpPr txBox="1"/>
          <p:nvPr/>
        </p:nvSpPr>
        <p:spPr>
          <a:xfrm>
            <a:off x="10710672" y="2633649"/>
            <a:ext cx="296265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기술적인 구현 방법</a:t>
            </a:r>
          </a:p>
        </p:txBody>
      </p:sp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62015" y="3861467"/>
            <a:ext cx="8524781" cy="1963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88163" y="6602242"/>
            <a:ext cx="11248768" cy="560857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https://medium.com/@crimy/one-shot-learning-siamese-networks-and-triplet-loss-with-keras-2885ed022352"/>
          <p:cNvSpPr txBox="1"/>
          <p:nvPr/>
        </p:nvSpPr>
        <p:spPr>
          <a:xfrm>
            <a:off x="11470033" y="12988445"/>
            <a:ext cx="12663831" cy="3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https://medium.com/@crimy/one-shot-learning-siamese-networks-and-triplet-loss-with-keras-2885ed022352</a:t>
            </a:r>
          </a:p>
        </p:txBody>
      </p:sp>
      <p:sp>
        <p:nvSpPr>
          <p:cNvPr id="185" name="전통적"/>
          <p:cNvSpPr txBox="1"/>
          <p:nvPr/>
        </p:nvSpPr>
        <p:spPr>
          <a:xfrm>
            <a:off x="5007117" y="4563639"/>
            <a:ext cx="11029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전통적</a:t>
            </a:r>
          </a:p>
        </p:txBody>
      </p:sp>
      <p:sp>
        <p:nvSpPr>
          <p:cNvPr id="186" name="거리 학습 기반…"/>
          <p:cNvSpPr txBox="1"/>
          <p:nvPr/>
        </p:nvSpPr>
        <p:spPr>
          <a:xfrm>
            <a:off x="4353892" y="8859728"/>
            <a:ext cx="2409445" cy="109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거리 학습 기반</a:t>
            </a:r>
          </a:p>
          <a:p>
            <a:pPr/>
            <a:r>
              <a:t>샴 네트워크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기술적인 구현 방법"/>
          <p:cNvSpPr txBox="1"/>
          <p:nvPr/>
        </p:nvSpPr>
        <p:spPr>
          <a:xfrm>
            <a:off x="10710672" y="2633649"/>
            <a:ext cx="296265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기술적인 구현 방법</a:t>
            </a:r>
          </a:p>
        </p:txBody>
      </p:sp>
      <p:sp>
        <p:nvSpPr>
          <p:cNvPr id="189" name="https://medium.com/@crimy/one-shot-learning-siamese-networks-and-triplet-loss-with-keras-2885ed022352"/>
          <p:cNvSpPr txBox="1"/>
          <p:nvPr/>
        </p:nvSpPr>
        <p:spPr>
          <a:xfrm>
            <a:off x="11470033" y="12988445"/>
            <a:ext cx="12663831" cy="3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https://medium.com/@crimy/one-shot-learning-siamese-networks-and-triplet-loss-with-keras-2885ed022352</a:t>
            </a:r>
          </a:p>
        </p:txBody>
      </p:sp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0262" y="3278161"/>
            <a:ext cx="5963475" cy="8694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8209" y="3764626"/>
            <a:ext cx="8407581" cy="305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기술적인 구현 방법"/>
          <p:cNvSpPr txBox="1"/>
          <p:nvPr/>
        </p:nvSpPr>
        <p:spPr>
          <a:xfrm>
            <a:off x="10710672" y="2633649"/>
            <a:ext cx="296265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기술적인 구현 방법</a:t>
            </a:r>
          </a:p>
        </p:txBody>
      </p: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4850" y="7811308"/>
            <a:ext cx="10274300" cy="271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프로젝트 추진 일정"/>
          <p:cNvSpPr txBox="1"/>
          <p:nvPr/>
        </p:nvSpPr>
        <p:spPr>
          <a:xfrm>
            <a:off x="10710672" y="2633649"/>
            <a:ext cx="296265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프로젝트 추진 일정</a:t>
            </a:r>
          </a:p>
        </p:txBody>
      </p:sp>
      <p:pic>
        <p:nvPicPr>
          <p:cNvPr id="197" name="스크린샷 2020-04-13 오전 9.12.15.png" descr="스크린샷 2020-04-13 오전 9.12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890" y="4133056"/>
            <a:ext cx="17752104" cy="5449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감사합니다!"/>
          <p:cNvSpPr txBox="1"/>
          <p:nvPr>
            <p:ph type="body" idx="14"/>
          </p:nvPr>
        </p:nvSpPr>
        <p:spPr>
          <a:xfrm>
            <a:off x="2381250" y="6263526"/>
            <a:ext cx="19621500" cy="1188948"/>
          </a:xfrm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/>
            <a:r>
              <a:t>감사합니다!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“딥러닝을 활용한 퍼스널 스타일 가이드 서비스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“딥러닝을 활용한 퍼스널 스타일 가이드 서비스”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퍼스널 쇼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퍼스널 쇼퍼</a:t>
            </a:r>
          </a:p>
        </p:txBody>
      </p:sp>
      <p:sp>
        <p:nvSpPr>
          <p:cNvPr id="125" name="“사람들의 쇼핑을 도와주는 사람으로써 제품을 구입하는 데 있어 전문적인 정보를 주거나 더 좋은 제안을 통해 좋은 구매를 할 수 있도록 도움을 주는 사람”"/>
          <p:cNvSpPr txBox="1"/>
          <p:nvPr>
            <p:ph type="body" sz="quarter" idx="1"/>
          </p:nvPr>
        </p:nvSpPr>
        <p:spPr>
          <a:xfrm>
            <a:off x="1651000" y="6708088"/>
            <a:ext cx="10223500" cy="2386908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“사람들의 쇼핑을 도와주는 사람으로써 제품을 구입하는 데 있어 전문적인 정보를 주거나 더 좋은 제안을 통해 좋은 구매를 할 수 있도록 도움을 주는 사람”</a:t>
            </a:r>
          </a:p>
        </p:txBody>
      </p:sp>
      <p:pic>
        <p:nvPicPr>
          <p:cNvPr id="126" name="Rachel-Green-Assistant-Buyer.gif" descr="Rachel-Green-Assistant-Buye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1423" y="3908753"/>
            <a:ext cx="9761953" cy="5466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모두를 위한 스타일 가이드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5969">
              <a:defRPr sz="9400"/>
            </a:pPr>
            <a:r>
              <a:t>모두를 위한 스타일 가이드</a:t>
            </a:r>
          </a:p>
          <a:p>
            <a:pPr defTabSz="775969">
              <a:defRPr sz="9400"/>
            </a:pPr>
          </a:p>
          <a:p>
            <a:pPr defTabSz="775969">
              <a:defRPr sz="9400"/>
            </a:pPr>
            <a:r>
              <a:t>창조적 따라입기</a:t>
            </a:r>
          </a:p>
        </p:txBody>
      </p:sp>
      <p:sp>
        <p:nvSpPr>
          <p:cNvPr id="129" name="서비스 요약"/>
          <p:cNvSpPr txBox="1"/>
          <p:nvPr/>
        </p:nvSpPr>
        <p:spPr>
          <a:xfrm>
            <a:off x="11257978" y="2633649"/>
            <a:ext cx="186804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서비스 요약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모두를 위한 스타일 가이드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5969">
              <a:defRPr sz="9400"/>
            </a:pPr>
            <a:r>
              <a:t>모두를 위한 스타일 가이드</a:t>
            </a:r>
          </a:p>
          <a:p>
            <a:pPr defTabSz="775969">
              <a:defRPr sz="9400"/>
            </a:pPr>
          </a:p>
          <a:p>
            <a:pPr defTabSz="775969">
              <a:defRPr sz="9400"/>
            </a:pPr>
            <a:r>
              <a:t>창조적 따라입기</a:t>
            </a:r>
          </a:p>
        </p:txBody>
      </p:sp>
      <p:sp>
        <p:nvSpPr>
          <p:cNvPr id="132" name="서비스 요약"/>
          <p:cNvSpPr txBox="1"/>
          <p:nvPr/>
        </p:nvSpPr>
        <p:spPr>
          <a:xfrm>
            <a:off x="11257978" y="2633649"/>
            <a:ext cx="186804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서비스 요약</a:t>
            </a:r>
          </a:p>
        </p:txBody>
      </p:sp>
      <p:sp>
        <p:nvSpPr>
          <p:cNvPr id="133" name="백화점 VIP 뿐만 아니라, 누구나 내 취향에 맞는 맞춤형 스타일 가이드를 받을 수 있도록 하는 서비스"/>
          <p:cNvSpPr txBox="1"/>
          <p:nvPr/>
        </p:nvSpPr>
        <p:spPr>
          <a:xfrm>
            <a:off x="4722495" y="6554921"/>
            <a:ext cx="1493901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백화점 VIP 뿐만 아니라, 누구나 내 취향에 맞는 맞춤형 스타일 가이드를 받을 수 있도록 하는 서비스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모두를 위한 스타일 가이드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5969">
              <a:defRPr sz="9400"/>
            </a:pPr>
            <a:r>
              <a:t>모두를 위한 스타일 가이드</a:t>
            </a:r>
          </a:p>
          <a:p>
            <a:pPr defTabSz="775969">
              <a:defRPr sz="9400"/>
            </a:pPr>
          </a:p>
          <a:p>
            <a:pPr defTabSz="775969">
              <a:defRPr sz="9400"/>
            </a:pPr>
            <a:r>
              <a:t>창조적 따라입기</a:t>
            </a:r>
          </a:p>
        </p:txBody>
      </p:sp>
      <p:sp>
        <p:nvSpPr>
          <p:cNvPr id="136" name="서비스 요약"/>
          <p:cNvSpPr txBox="1"/>
          <p:nvPr/>
        </p:nvSpPr>
        <p:spPr>
          <a:xfrm>
            <a:off x="11257978" y="2633649"/>
            <a:ext cx="186804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서비스 요약</a:t>
            </a:r>
          </a:p>
        </p:txBody>
      </p:sp>
      <p:sp>
        <p:nvSpPr>
          <p:cNvPr id="137" name="백화점 VIP 뿐만 아니라, 누구나 내 취향에 맞는 맞춤형 스타일 가이드를 받을 수 있도록 하는 서비스"/>
          <p:cNvSpPr txBox="1"/>
          <p:nvPr/>
        </p:nvSpPr>
        <p:spPr>
          <a:xfrm>
            <a:off x="4722495" y="6554921"/>
            <a:ext cx="1493901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백화점 VIP 뿐만 아니라, 누구나 내 취향에 맞는 맞춤형 스타일 가이드를 받을 수 있도록 하는 서비스</a:t>
            </a:r>
          </a:p>
        </p:txBody>
      </p:sp>
      <p:sp>
        <p:nvSpPr>
          <p:cNvPr id="138" name="특정 인물의 스타일과 유사한 상품 —&gt; 그 사람이 “입을만한” 상품을 디스플레이 해주는 서비스"/>
          <p:cNvSpPr txBox="1"/>
          <p:nvPr/>
        </p:nvSpPr>
        <p:spPr>
          <a:xfrm>
            <a:off x="5085968" y="9386246"/>
            <a:ext cx="14212063" cy="59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특정 인물의 스타일과 유사한 상품 —&gt; 그 사람이 “입을만한” 상품을 디스플레이 해주는 서비스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두를 위한 스타일 가이드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5969">
              <a:defRPr sz="9400"/>
            </a:pPr>
            <a:r>
              <a:t>모두를 위한 스타일 가이드</a:t>
            </a:r>
          </a:p>
          <a:p>
            <a:pPr defTabSz="775969">
              <a:defRPr sz="9400"/>
            </a:pPr>
          </a:p>
          <a:p>
            <a:pPr defTabSz="775969">
              <a:defRPr sz="9400"/>
            </a:pPr>
            <a:r>
              <a:t>창조적 따라입기</a:t>
            </a:r>
          </a:p>
        </p:txBody>
      </p:sp>
      <p:sp>
        <p:nvSpPr>
          <p:cNvPr id="141" name="서비스 요약"/>
          <p:cNvSpPr txBox="1"/>
          <p:nvPr/>
        </p:nvSpPr>
        <p:spPr>
          <a:xfrm>
            <a:off x="11257978" y="2633649"/>
            <a:ext cx="186804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서비스 요약</a:t>
            </a:r>
          </a:p>
        </p:txBody>
      </p:sp>
      <p:sp>
        <p:nvSpPr>
          <p:cNvPr id="142" name="백화점 VIP 뿐만 아니라, 누구나 내 취향에 맞는 맞춤형 스타일 가이드를 받을 수 있도록 하는 서비스"/>
          <p:cNvSpPr txBox="1"/>
          <p:nvPr/>
        </p:nvSpPr>
        <p:spPr>
          <a:xfrm>
            <a:off x="4722495" y="6554921"/>
            <a:ext cx="1493901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백화점 VIP 뿐만 아니라, 누구나 내 취향에 맞는 맞춤형 스타일 가이드를 받을 수 있도록 하는 서비스</a:t>
            </a:r>
          </a:p>
        </p:txBody>
      </p:sp>
      <p:sp>
        <p:nvSpPr>
          <p:cNvPr id="143" name="특정 인물의 스타일과 유사한 상품 —&gt; 그 사람이 “입을만한” 상품을 디스플레이 해주는 서비스"/>
          <p:cNvSpPr txBox="1"/>
          <p:nvPr/>
        </p:nvSpPr>
        <p:spPr>
          <a:xfrm>
            <a:off x="5085968" y="9386246"/>
            <a:ext cx="14212063" cy="59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특정 인물의 스타일과 유사한 상품 —&gt; 그 사람이 “입을만한” 상품을 디스플레이 해주는 서비스</a:t>
            </a:r>
          </a:p>
        </p:txBody>
      </p:sp>
      <p:sp>
        <p:nvSpPr>
          <p:cNvPr id="144" name="타원형"/>
          <p:cNvSpPr/>
          <p:nvPr/>
        </p:nvSpPr>
        <p:spPr>
          <a:xfrm>
            <a:off x="9897276" y="6526102"/>
            <a:ext cx="1013341" cy="64971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" name="타원형"/>
          <p:cNvSpPr/>
          <p:nvPr/>
        </p:nvSpPr>
        <p:spPr>
          <a:xfrm>
            <a:off x="6908575" y="9383845"/>
            <a:ext cx="1145063" cy="596876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취향?"/>
          <p:cNvSpPr txBox="1"/>
          <p:nvPr/>
        </p:nvSpPr>
        <p:spPr>
          <a:xfrm>
            <a:off x="4328004" y="4225824"/>
            <a:ext cx="98526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취향?</a:t>
            </a:r>
          </a:p>
        </p:txBody>
      </p:sp>
      <p:sp>
        <p:nvSpPr>
          <p:cNvPr id="148" name="스타일?"/>
          <p:cNvSpPr txBox="1"/>
          <p:nvPr/>
        </p:nvSpPr>
        <p:spPr>
          <a:xfrm>
            <a:off x="4163221" y="9173462"/>
            <a:ext cx="1314832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스타일?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8706" y="2917404"/>
            <a:ext cx="3208914" cy="3208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1817" t="5765" r="4970" b="25899"/>
          <a:stretch>
            <a:fillRect/>
          </a:stretch>
        </p:blipFill>
        <p:spPr>
          <a:xfrm>
            <a:off x="14089710" y="2877211"/>
            <a:ext cx="2991082" cy="3289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0" t="9622" r="0" b="19120"/>
          <a:stretch>
            <a:fillRect/>
          </a:stretch>
        </p:blipFill>
        <p:spPr>
          <a:xfrm>
            <a:off x="18123047" y="2921859"/>
            <a:ext cx="2991050" cy="3200093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취향?"/>
          <p:cNvSpPr txBox="1"/>
          <p:nvPr/>
        </p:nvSpPr>
        <p:spPr>
          <a:xfrm>
            <a:off x="4328004" y="4225824"/>
            <a:ext cx="98526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취향?</a:t>
            </a:r>
          </a:p>
        </p:txBody>
      </p:sp>
      <p:sp>
        <p:nvSpPr>
          <p:cNvPr id="154" name="스타일?"/>
          <p:cNvSpPr txBox="1"/>
          <p:nvPr/>
        </p:nvSpPr>
        <p:spPr>
          <a:xfrm>
            <a:off x="4163221" y="9173462"/>
            <a:ext cx="1314832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스타일?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